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91" autoAdjust="0"/>
  </p:normalViewPr>
  <p:slideViewPr>
    <p:cSldViewPr>
      <p:cViewPr varScale="1">
        <p:scale>
          <a:sx n="90" d="100"/>
          <a:sy n="90" d="100"/>
        </p:scale>
        <p:origin x="-22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9688" y="0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5AEAB6-D2DD-459A-82E2-50AFE361D5D4}" type="datetimeFigureOut">
              <a:rPr lang="he-IL" smtClean="0"/>
              <a:t>א'/ניסן/תשע"ג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49688" y="9409113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409113"/>
            <a:ext cx="2944812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02ABED-882A-4F75-8B63-0DF912C81CB9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0217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3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F3FAC6-BF94-4D16-8F7A-2032D59F601A}" type="datetimeFigureOut">
              <a:rPr lang="he-IL" smtClean="0"/>
              <a:pPr/>
              <a:t>א'/ניסן/תשע"ג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0217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3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8B3A1D-E234-4004-B708-40B77859D14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Obviously, every vertex in the adjacency graph has degree one or two, therefore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a union of cycles and paths. Since the graph is bipartite, all cycles have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even length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3A1D-E234-4004-B708-40B77859D143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Lemma 1. The application of a single DCJ operation changes the number of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circular or linear components by at most 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Lemma 2. Let A and B be two genomes defined on the same set of N genes,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then we have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A = B if and only if N = C + I/2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where C is the number of cycles and I the number of odd paths in AG(A,B).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Lemma 3. The application of a single DCJ operation changes the number of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odd paths in the adjacency graph by –2, 0, or 2.</a:t>
            </a:r>
          </a:p>
          <a:p>
            <a:pPr algn="l"/>
            <a:r>
              <a:rPr lang="en-US" sz="1200" baseline="0" dirty="0" smtClean="0">
                <a:latin typeface="CMBX10"/>
              </a:rPr>
              <a:t>Lemma 4. </a:t>
            </a:r>
            <a:r>
              <a:rPr lang="en-US" sz="1200" baseline="0" dirty="0" smtClean="0">
                <a:latin typeface="CMTI10"/>
              </a:rPr>
              <a:t>Let </a:t>
            </a:r>
            <a:r>
              <a:rPr lang="en-US" sz="1200" baseline="0" dirty="0" smtClean="0">
                <a:latin typeface="CMMI10"/>
              </a:rPr>
              <a:t>A </a:t>
            </a:r>
            <a:r>
              <a:rPr lang="en-US" sz="1200" baseline="0" dirty="0" smtClean="0">
                <a:latin typeface="CMTI10"/>
              </a:rPr>
              <a:t>and </a:t>
            </a:r>
            <a:r>
              <a:rPr lang="en-US" sz="1200" baseline="0" dirty="0" smtClean="0">
                <a:latin typeface="CMMI10"/>
              </a:rPr>
              <a:t>B </a:t>
            </a:r>
            <a:r>
              <a:rPr lang="en-US" sz="1200" baseline="0" dirty="0" smtClean="0">
                <a:latin typeface="CMTI10"/>
              </a:rPr>
              <a:t>be two genomes defined on the same set of </a:t>
            </a:r>
            <a:r>
              <a:rPr lang="en-US" sz="1200" baseline="0" dirty="0" smtClean="0">
                <a:latin typeface="CMMI10"/>
              </a:rPr>
              <a:t>N </a:t>
            </a:r>
            <a:r>
              <a:rPr lang="en-US" sz="1200" baseline="0" dirty="0" smtClean="0">
                <a:latin typeface="CMTI10"/>
              </a:rPr>
              <a:t>genes,</a:t>
            </a:r>
          </a:p>
          <a:p>
            <a:pPr algn="l"/>
            <a:r>
              <a:rPr lang="en-US" sz="1200" baseline="0" dirty="0" smtClean="0">
                <a:latin typeface="CMTI10"/>
              </a:rPr>
              <a:t>then we have</a:t>
            </a:r>
          </a:p>
          <a:p>
            <a:pPr algn="l"/>
            <a:r>
              <a:rPr lang="pt-BR" sz="1200" baseline="0" dirty="0" smtClean="0">
                <a:latin typeface="CMMI10"/>
              </a:rPr>
              <a:t>d</a:t>
            </a:r>
            <a:r>
              <a:rPr lang="pt-BR" sz="800" baseline="0" dirty="0" smtClean="0">
                <a:latin typeface="CMMI7"/>
              </a:rPr>
              <a:t>DCJ </a:t>
            </a:r>
            <a:r>
              <a:rPr lang="pt-BR" sz="1200" baseline="0" dirty="0" smtClean="0">
                <a:latin typeface="CMR10"/>
              </a:rPr>
              <a:t>(</a:t>
            </a:r>
            <a:r>
              <a:rPr lang="pt-BR" sz="1200" baseline="0" dirty="0" smtClean="0">
                <a:latin typeface="CMMI10"/>
              </a:rPr>
              <a:t>A,B</a:t>
            </a:r>
            <a:r>
              <a:rPr lang="pt-BR" sz="1200" baseline="0" dirty="0" smtClean="0">
                <a:latin typeface="CMR10"/>
              </a:rPr>
              <a:t>) </a:t>
            </a:r>
            <a:r>
              <a:rPr lang="pt-BR" sz="1200" baseline="0" dirty="0" smtClean="0">
                <a:latin typeface="CMSY10"/>
              </a:rPr>
              <a:t> </a:t>
            </a:r>
            <a:r>
              <a:rPr lang="pt-BR" sz="1200" baseline="0" dirty="0" smtClean="0">
                <a:latin typeface="CMMI10"/>
              </a:rPr>
              <a:t>N </a:t>
            </a:r>
            <a:r>
              <a:rPr lang="pt-BR" sz="1200" baseline="0" dirty="0" smtClean="0">
                <a:latin typeface="CMSY10"/>
              </a:rPr>
              <a:t>− </a:t>
            </a:r>
            <a:r>
              <a:rPr lang="pt-BR" sz="1200" baseline="0" dirty="0" smtClean="0">
                <a:latin typeface="CMR10"/>
              </a:rPr>
              <a:t>(</a:t>
            </a:r>
            <a:r>
              <a:rPr lang="pt-BR" sz="1200" baseline="0" dirty="0" smtClean="0">
                <a:latin typeface="CMMI10"/>
              </a:rPr>
              <a:t>C </a:t>
            </a:r>
            <a:r>
              <a:rPr lang="pt-BR" sz="1200" baseline="0" dirty="0" smtClean="0">
                <a:latin typeface="CMR10"/>
              </a:rPr>
              <a:t>+ </a:t>
            </a:r>
            <a:r>
              <a:rPr lang="pt-BR" sz="1200" baseline="0" dirty="0" smtClean="0">
                <a:latin typeface="CMMI10"/>
              </a:rPr>
              <a:t>I/</a:t>
            </a:r>
            <a:r>
              <a:rPr lang="pt-BR" sz="1200" baseline="0" dirty="0" smtClean="0">
                <a:latin typeface="CMR10"/>
              </a:rPr>
              <a:t>2)</a:t>
            </a:r>
          </a:p>
          <a:p>
            <a:pPr algn="l"/>
            <a:r>
              <a:rPr lang="en-US" sz="1200" baseline="0" dirty="0" smtClean="0">
                <a:latin typeface="CMTI10"/>
              </a:rPr>
              <a:t>where </a:t>
            </a:r>
            <a:r>
              <a:rPr lang="en-US" sz="1200" baseline="0" dirty="0" smtClean="0">
                <a:latin typeface="CMMI10"/>
              </a:rPr>
              <a:t>C </a:t>
            </a:r>
            <a:r>
              <a:rPr lang="en-US" sz="1200" baseline="0" dirty="0" smtClean="0">
                <a:latin typeface="CMTI10"/>
              </a:rPr>
              <a:t>is the number of cycles and </a:t>
            </a:r>
            <a:r>
              <a:rPr lang="en-US" sz="1200" baseline="0" dirty="0" smtClean="0">
                <a:latin typeface="CMMI10"/>
              </a:rPr>
              <a:t>I </a:t>
            </a:r>
            <a:r>
              <a:rPr lang="en-US" sz="1200" baseline="0" dirty="0" smtClean="0">
                <a:latin typeface="CMTI10"/>
              </a:rPr>
              <a:t>the number of odd paths in </a:t>
            </a:r>
            <a:r>
              <a:rPr lang="en-US" sz="1200" baseline="0" dirty="0" smtClean="0">
                <a:latin typeface="CMMI10"/>
              </a:rPr>
              <a:t>AG</a:t>
            </a:r>
            <a:r>
              <a:rPr lang="en-US" sz="1200" baseline="0" dirty="0" smtClean="0">
                <a:latin typeface="CMR10"/>
              </a:rPr>
              <a:t>(</a:t>
            </a:r>
            <a:r>
              <a:rPr lang="en-US" sz="1200" baseline="0" dirty="0" smtClean="0">
                <a:latin typeface="CMMI10"/>
              </a:rPr>
              <a:t>A,B</a:t>
            </a:r>
            <a:r>
              <a:rPr lang="en-US" sz="1200" baseline="0" dirty="0" smtClean="0">
                <a:latin typeface="CMR10"/>
              </a:rPr>
              <a:t>)</a:t>
            </a:r>
            <a:r>
              <a:rPr lang="en-US" sz="1200" baseline="0" dirty="0" smtClean="0">
                <a:latin typeface="CMTI10"/>
              </a:rPr>
              <a:t>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B3A1D-E234-4004-B708-40B77859D143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Double Cut and Join with Insertions and Deletions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5334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MARı´LIA</a:t>
            </a:r>
            <a:r>
              <a:rPr lang="en-US" sz="2000" dirty="0" smtClean="0"/>
              <a:t> D.V. BRAGA, EYLA WILLING, and JENS STOYE</a:t>
            </a:r>
          </a:p>
          <a:p>
            <a:r>
              <a:rPr lang="en-US" sz="2000" dirty="0" smtClean="0"/>
              <a:t>JOURNAL OF COMPUTATIONAL BIOLOGY</a:t>
            </a:r>
          </a:p>
          <a:p>
            <a:r>
              <a:rPr lang="en-US" sz="2000" dirty="0" smtClean="0"/>
              <a:t>September 2011</a:t>
            </a:r>
            <a:endParaRPr lang="he-I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49669"/>
            <a:ext cx="6858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Ron Zeira</a:t>
            </a:r>
          </a:p>
          <a:p>
            <a:pPr algn="ctr"/>
            <a:r>
              <a:rPr lang="en-US" dirty="0" smtClean="0"/>
              <a:t>Group meeting, March 2013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distance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b="18694"/>
          <a:stretch>
            <a:fillRect/>
          </a:stretch>
        </p:blipFill>
        <p:spPr bwMode="auto">
          <a:xfrm>
            <a:off x="0" y="1371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882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105400"/>
            <a:ext cx="63055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4191"/>
            <a:ext cx="9144000" cy="58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34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with </a:t>
            </a:r>
            <a:r>
              <a:rPr lang="en-US" dirty="0" err="1" smtClean="0"/>
              <a:t>indels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duplications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Allows DCJ operations.</a:t>
            </a:r>
          </a:p>
          <a:p>
            <a:r>
              <a:rPr lang="en-US" b="1" dirty="0" smtClean="0"/>
              <a:t>Unequal </a:t>
            </a:r>
            <a:r>
              <a:rPr lang="en-US" b="1" dirty="0" smtClean="0"/>
              <a:t>genomes.</a:t>
            </a:r>
          </a:p>
          <a:p>
            <a:r>
              <a:rPr lang="en-US" b="1" dirty="0" smtClean="0"/>
              <a:t>Allows insertions and deletions of multiple contiguous segments.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◦” – represent a telomere.</a:t>
            </a:r>
          </a:p>
          <a:p>
            <a:r>
              <a:rPr lang="en-US" dirty="0" smtClean="0"/>
              <a:t>Markers are separated into groups: 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181600"/>
            <a:ext cx="1866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173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943350"/>
            <a:ext cx="49244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50360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1808"/>
            <a:ext cx="1600200" cy="48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3352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676400"/>
            <a:ext cx="4467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2209800"/>
            <a:ext cx="533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l  is a string of either A or B (or empty)</a:t>
            </a:r>
            <a:endParaRPr lang="he-IL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743200"/>
            <a:ext cx="525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If l is non-empty, v is </a:t>
            </a:r>
            <a:r>
              <a:rPr lang="en-US" sz="2400" i="1" dirty="0" smtClean="0"/>
              <a:t>labeled</a:t>
            </a:r>
            <a:r>
              <a:rPr lang="en-US" sz="2400" dirty="0" smtClean="0"/>
              <a:t> </a:t>
            </a:r>
            <a:r>
              <a:rPr lang="en-US" sz="2400" dirty="0" err="1" smtClean="0"/>
              <a:t>o.w</a:t>
            </a:r>
            <a:r>
              <a:rPr lang="en-US" sz="2400" dirty="0" smtClean="0"/>
              <a:t> </a:t>
            </a:r>
            <a:r>
              <a:rPr lang="en-US" sz="2400" i="1" dirty="0" smtClean="0"/>
              <a:t>clean.</a:t>
            </a:r>
            <a:endParaRPr lang="he-IL" sz="2400" i="1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6143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419600"/>
            <a:ext cx="4191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5181600"/>
            <a:ext cx="582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943600"/>
            <a:ext cx="482890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896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838200" y="2038350"/>
            <a:ext cx="4991100" cy="485775"/>
            <a:chOff x="838200" y="2343150"/>
            <a:chExt cx="4991100" cy="485775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438400"/>
              <a:ext cx="94297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2343150"/>
              <a:ext cx="40767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590800"/>
            <a:ext cx="3495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838200" y="3067050"/>
            <a:ext cx="4943475" cy="504825"/>
            <a:chOff x="838200" y="3371850"/>
            <a:chExt cx="4943475" cy="504825"/>
          </a:xfrm>
        </p:grpSpPr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8200" y="3429000"/>
              <a:ext cx="336232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3371850"/>
              <a:ext cx="15906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657600"/>
            <a:ext cx="3467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572000"/>
            <a:ext cx="3648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" y="5029200"/>
            <a:ext cx="2124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5638800"/>
            <a:ext cx="3648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6172200"/>
            <a:ext cx="2114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00800" y="2438400"/>
            <a:ext cx="1905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DCJ</a:t>
            </a:r>
            <a:endParaRPr lang="he-IL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724400"/>
            <a:ext cx="3124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Deletions</a:t>
            </a:r>
            <a:endParaRPr lang="he-IL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5943600"/>
            <a:ext cx="2819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Insertions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graph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849"/>
            <a:ext cx="9144000" cy="25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286250"/>
            <a:ext cx="4972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err="1" smtClean="0"/>
              <a:t>defintion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DCJ-</a:t>
            </a:r>
            <a:r>
              <a:rPr lang="en-US" i="1" dirty="0" err="1" smtClean="0"/>
              <a:t>indel</a:t>
            </a:r>
            <a:r>
              <a:rPr lang="en-US" i="1" dirty="0" smtClean="0"/>
              <a:t> distance</a:t>
            </a:r>
            <a:r>
              <a:rPr lang="en-US" dirty="0" smtClean="0"/>
              <a:t> of A and B is the minimum number of DCJ and </a:t>
            </a:r>
            <a:r>
              <a:rPr lang="en-US" dirty="0" err="1" smtClean="0"/>
              <a:t>indel</a:t>
            </a:r>
            <a:r>
              <a:rPr lang="en-US" dirty="0" smtClean="0"/>
              <a:t> operations required to transform A into B.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Accumulation</a:t>
            </a:r>
            <a:endParaRPr lang="he-IL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02830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809814"/>
            <a:ext cx="2743200" cy="204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i="1" dirty="0" smtClean="0"/>
              <a:t>Run</a:t>
            </a:r>
            <a:r>
              <a:rPr lang="en-US" dirty="0" smtClean="0"/>
              <a:t> – maximal substring of markers of the same kind (A/B). </a:t>
            </a:r>
          </a:p>
          <a:p>
            <a:r>
              <a:rPr lang="en-US" dirty="0" smtClean="0"/>
              <a:t>Λ(C) – number of runs in component C.</a:t>
            </a:r>
            <a:endParaRPr lang="he-I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44000" cy="284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5581650"/>
            <a:ext cx="4829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DCJ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Yancopoulos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2005.</a:t>
            </a:r>
          </a:p>
          <a:p>
            <a:endParaRPr lang="en-US" dirty="0" smtClean="0"/>
          </a:p>
          <a:p>
            <a:r>
              <a:rPr lang="en-US" dirty="0" smtClean="0"/>
              <a:t>A unifying view of genome rearrangements.</a:t>
            </a:r>
          </a:p>
          <a:p>
            <a:pPr lvl="1"/>
            <a:r>
              <a:rPr lang="en-US" dirty="0" smtClean="0"/>
              <a:t>Anne Bergeron, Julia </a:t>
            </a:r>
            <a:r>
              <a:rPr lang="en-US" dirty="0" err="1" smtClean="0"/>
              <a:t>Mixtacki</a:t>
            </a:r>
            <a:r>
              <a:rPr lang="en-US" dirty="0" smtClean="0"/>
              <a:t>, and Jens </a:t>
            </a:r>
            <a:r>
              <a:rPr lang="en-US" dirty="0" err="1" smtClean="0"/>
              <a:t>Stoye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Given two genomes A and B (no duplications), the goal is to find a shortest sequence of rearrangement operations that transforms A into 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optimal DCJ (no </a:t>
            </a:r>
            <a:r>
              <a:rPr lang="en-US" dirty="0" err="1" smtClean="0"/>
              <a:t>indel</a:t>
            </a:r>
            <a:r>
              <a:rPr lang="en-US" dirty="0" smtClean="0"/>
              <a:t>) distance can be achieved by optimally sorting each component separately.</a:t>
            </a:r>
          </a:p>
          <a:p>
            <a:r>
              <a:rPr lang="el-GR" dirty="0" smtClean="0"/>
              <a:t>λ</a:t>
            </a:r>
            <a:r>
              <a:rPr lang="en-US" dirty="0" smtClean="0"/>
              <a:t>(C) - The </a:t>
            </a:r>
            <a:r>
              <a:rPr lang="en-US" i="1" dirty="0" err="1" smtClean="0"/>
              <a:t>indel</a:t>
            </a:r>
            <a:r>
              <a:rPr lang="en-US" i="1" dirty="0" smtClean="0"/>
              <a:t>-potential</a:t>
            </a:r>
            <a:r>
              <a:rPr lang="en-US" dirty="0" smtClean="0"/>
              <a:t> of component C is the minimum number of runs obtained by a separate optimal DCJ-sorting on C.</a:t>
            </a:r>
            <a:endParaRPr lang="he-I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3625"/>
            <a:ext cx="9144000" cy="14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bound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sort each component separately with optimal DCJ operations + another </a:t>
            </a:r>
            <a:r>
              <a:rPr lang="el-GR" dirty="0" smtClean="0"/>
              <a:t>λ</a:t>
            </a:r>
            <a:r>
              <a:rPr lang="en-US" dirty="0" smtClean="0"/>
              <a:t>(C). </a:t>
            </a:r>
            <a:endParaRPr lang="he-IL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5631"/>
            <a:ext cx="9144000" cy="133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optimal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57400"/>
            <a:ext cx="9143999" cy="38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05335"/>
            <a:ext cx="2286000" cy="265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 bwMode="auto">
          <a:xfrm>
            <a:off x="0" y="-9247"/>
            <a:ext cx="9144000" cy="138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064" y="1371600"/>
            <a:ext cx="9170064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67225"/>
            <a:ext cx="4810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6" y="2057400"/>
            <a:ext cx="91264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181600"/>
            <a:ext cx="271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DCJs vs. </a:t>
            </a:r>
            <a:r>
              <a:rPr lang="en-US" dirty="0" err="1" smtClean="0"/>
              <a:t>Indels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5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451125"/>
            <a:ext cx="2819400" cy="14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2950593"/>
            <a:ext cx="4343400" cy="3907407"/>
            <a:chOff x="4800600" y="2950593"/>
            <a:chExt cx="4343400" cy="3907407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0600" y="2950593"/>
              <a:ext cx="4343400" cy="383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924800" y="6477000"/>
              <a:ext cx="9144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/>
              <a:t>Analyze the evolution of </a:t>
            </a:r>
            <a:r>
              <a:rPr lang="en-US" i="1" dirty="0" err="1" smtClean="0"/>
              <a:t>Rickettsia</a:t>
            </a:r>
            <a:r>
              <a:rPr lang="en-US" i="1" dirty="0" smtClean="0"/>
              <a:t> </a:t>
            </a:r>
            <a:r>
              <a:rPr lang="en-US" dirty="0" smtClean="0"/>
              <a:t>– parasites causing diseases such as typhus, spotted fever.</a:t>
            </a:r>
          </a:p>
          <a:p>
            <a:r>
              <a:rPr lang="en-US" dirty="0" smtClean="0"/>
              <a:t>Closely related except for </a:t>
            </a:r>
            <a:r>
              <a:rPr lang="en-US" i="1" dirty="0" smtClean="0"/>
              <a:t>R. </a:t>
            </a:r>
            <a:r>
              <a:rPr lang="en-US" i="1" dirty="0" err="1" smtClean="0"/>
              <a:t>bellii</a:t>
            </a:r>
            <a:r>
              <a:rPr lang="en-US" i="1" dirty="0" smtClean="0"/>
              <a:t> </a:t>
            </a:r>
            <a:r>
              <a:rPr lang="en-US" dirty="0" smtClean="0"/>
              <a:t>with high level of rearrangement.</a:t>
            </a:r>
            <a:endParaRPr lang="en-US" i="1" dirty="0" smtClean="0"/>
          </a:p>
          <a:p>
            <a:endParaRPr lang="he-IL" i="1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19076"/>
            <a:ext cx="3505200" cy="37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2133600"/>
            <a:ext cx="685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Runs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981200"/>
            <a:ext cx="914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Merged runs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1981200"/>
            <a:ext cx="685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 #DCJ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981200"/>
            <a:ext cx="1219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 #</a:t>
            </a:r>
            <a:r>
              <a:rPr lang="en-US" dirty="0" err="1" smtClean="0">
                <a:solidFill>
                  <a:srgbClr val="0070C0"/>
                </a:solidFill>
              </a:rPr>
              <a:t>DCJ+indel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981200"/>
            <a:ext cx="1143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Unique segments</a:t>
            </a:r>
            <a:endParaRPr lang="he-IL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334000"/>
            <a:ext cx="594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934200" y="3352800"/>
            <a:ext cx="381000" cy="3048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8534400" y="3352800"/>
            <a:ext cx="381000" cy="3048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i="1" dirty="0" smtClean="0"/>
              <a:t>1-run cycles</a:t>
            </a:r>
            <a:r>
              <a:rPr lang="en-US" dirty="0" smtClean="0"/>
              <a:t>: cannot be merged. Identifies deletions that occurred right after differentiation</a:t>
            </a:r>
            <a:endParaRPr lang="he-I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27613"/>
            <a:ext cx="9144000" cy="39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486400" y="46482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56388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63246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86400" y="6400800"/>
            <a:ext cx="38100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7924800" y="6400800"/>
            <a:ext cx="38100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gene is an oriented sequence of DNA that starts with a tail (3’) and ends with a head (5’).</a:t>
            </a:r>
          </a:p>
          <a:p>
            <a:r>
              <a:rPr lang="en-US" dirty="0" smtClean="0"/>
              <a:t>a is a gene: a</a:t>
            </a:r>
            <a:r>
              <a:rPr lang="en-US" baseline="-25000" dirty="0" smtClean="0"/>
              <a:t>t</a:t>
            </a:r>
            <a:r>
              <a:rPr lang="en-US" dirty="0" smtClean="0"/>
              <a:t> is the tail </a:t>
            </a:r>
            <a:r>
              <a:rPr lang="en-US" dirty="0" smtClean="0"/>
              <a:t>and </a:t>
            </a:r>
            <a:r>
              <a:rPr lang="en-US" dirty="0" smtClean="0"/>
              <a:t>a</a:t>
            </a:r>
            <a:r>
              <a:rPr lang="en-US" baseline="-25000" dirty="0" smtClean="0"/>
              <a:t>h</a:t>
            </a:r>
            <a:r>
              <a:rPr lang="en-US" dirty="0" smtClean="0"/>
              <a:t> is the head.</a:t>
            </a:r>
          </a:p>
          <a:p>
            <a:r>
              <a:rPr lang="en-US" i="1" dirty="0" smtClean="0"/>
              <a:t>adjacency</a:t>
            </a:r>
            <a:r>
              <a:rPr lang="en-US" dirty="0" smtClean="0"/>
              <a:t> of two consecutive genes a and b, depends on their respective orientation:</a:t>
            </a:r>
          </a:p>
          <a:p>
            <a:endParaRPr lang="en-US" dirty="0" smtClean="0"/>
          </a:p>
          <a:p>
            <a:r>
              <a:rPr lang="en-US" dirty="0" smtClean="0"/>
              <a:t>An extremity that is not adjacent to any other gene is called a </a:t>
            </a:r>
            <a:r>
              <a:rPr lang="en-US" i="1" dirty="0" smtClean="0"/>
              <a:t>telomere</a:t>
            </a:r>
            <a:r>
              <a:rPr lang="en-US" dirty="0" smtClean="0"/>
              <a:t>, represented by a singleton set : {a</a:t>
            </a:r>
            <a:r>
              <a:rPr lang="en-US" baseline="-25000" dirty="0" smtClean="0"/>
              <a:t>t</a:t>
            </a:r>
            <a:r>
              <a:rPr lang="en-US" dirty="0" smtClean="0"/>
              <a:t>} or {a</a:t>
            </a:r>
            <a:r>
              <a:rPr lang="en-US" baseline="-25000" dirty="0" smtClean="0"/>
              <a:t>h</a:t>
            </a:r>
            <a:r>
              <a:rPr lang="en-US" dirty="0" smtClean="0"/>
              <a:t>}.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3962400"/>
            <a:ext cx="465512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inequality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Triangle inequality doesn’t hold.</a:t>
            </a:r>
          </a:p>
          <a:p>
            <a:endParaRPr lang="en-US" dirty="0" smtClean="0"/>
          </a:p>
          <a:p>
            <a:r>
              <a:rPr lang="en-US" dirty="0" smtClean="0"/>
              <a:t>For example: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Authors add surcharge to the distance to solve the problem.</a:t>
            </a:r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76475"/>
            <a:ext cx="5543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914650"/>
            <a:ext cx="47244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33775"/>
            <a:ext cx="1676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029075"/>
            <a:ext cx="7315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genome</a:t>
            </a:r>
            <a:r>
              <a:rPr lang="en-US" dirty="0" smtClean="0"/>
              <a:t> is a set of adjacencies and telomeres such that the tail or the head of any gene appears in exactly one adjacency or telomere.</a:t>
            </a:r>
          </a:p>
          <a:p>
            <a:r>
              <a:rPr lang="en-US" dirty="0" smtClean="0"/>
              <a:t>Chromosomes are either bounded by two telomeres or circular (no </a:t>
            </a:r>
            <a:r>
              <a:rPr lang="en-US" dirty="0" smtClean="0"/>
              <a:t>telomere</a:t>
            </a:r>
            <a:r>
              <a:rPr lang="en-US" dirty="0" smtClean="0"/>
              <a:t>).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4772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02484"/>
            <a:ext cx="9144000" cy="55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724400"/>
            <a:ext cx="8991600" cy="10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operation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992"/>
            <a:ext cx="9144000" cy="34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9144000" cy="274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457200"/>
            <a:ext cx="762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26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508" y="3962400"/>
            <a:ext cx="35536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distance 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8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9144000" cy="25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096000"/>
            <a:ext cx="7619999" cy="37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graph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1206"/>
            <a:ext cx="9144000" cy="94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49149"/>
            <a:ext cx="9144000" cy="8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05807"/>
            <a:ext cx="9144000" cy="229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674</Words>
  <Application>Microsoft Office PowerPoint</Application>
  <PresentationFormat>On-screen Show (4:3)</PresentationFormat>
  <Paragraphs>96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Double Cut and Join with Insertions and Deletions</vt:lpstr>
      <vt:lpstr>Introduction to DCJ</vt:lpstr>
      <vt:lpstr>Definitions</vt:lpstr>
      <vt:lpstr>Definitions</vt:lpstr>
      <vt:lpstr>Example</vt:lpstr>
      <vt:lpstr>DCJ operation</vt:lpstr>
      <vt:lpstr>Slide 7</vt:lpstr>
      <vt:lpstr>DCJ distance example</vt:lpstr>
      <vt:lpstr>Adjacency graph</vt:lpstr>
      <vt:lpstr>DCJ distance</vt:lpstr>
      <vt:lpstr>Slide 11</vt:lpstr>
      <vt:lpstr>DCJ with indels</vt:lpstr>
      <vt:lpstr>Example</vt:lpstr>
      <vt:lpstr>Slide 14</vt:lpstr>
      <vt:lpstr>Operations</vt:lpstr>
      <vt:lpstr>Adjacency graph</vt:lpstr>
      <vt:lpstr>Problem defintion</vt:lpstr>
      <vt:lpstr>Accumulation</vt:lpstr>
      <vt:lpstr>Runs</vt:lpstr>
      <vt:lpstr>More results</vt:lpstr>
      <vt:lpstr>Better bound</vt:lpstr>
      <vt:lpstr>Not optimal</vt:lpstr>
      <vt:lpstr>Slide 23</vt:lpstr>
      <vt:lpstr>Backtracking</vt:lpstr>
      <vt:lpstr>Algorithm</vt:lpstr>
      <vt:lpstr>DCJs vs. Indels</vt:lpstr>
      <vt:lpstr>Experiments</vt:lpstr>
      <vt:lpstr>Results</vt:lpstr>
      <vt:lpstr>Results 2</vt:lpstr>
      <vt:lpstr>Triangle inequality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Cut and Join with Insertions and Deletions</dc:title>
  <dc:creator>Ron Zeira</dc:creator>
  <cp:lastModifiedBy>ronzeira</cp:lastModifiedBy>
  <cp:revision>91</cp:revision>
  <dcterms:created xsi:type="dcterms:W3CDTF">2006-08-16T00:00:00Z</dcterms:created>
  <dcterms:modified xsi:type="dcterms:W3CDTF">2013-03-12T15:38:03Z</dcterms:modified>
</cp:coreProperties>
</file>